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61" r:id="rId4"/>
    <p:sldId id="263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111595-A9DD-6315-56DA-8393277854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0B1585E-D671-95B1-DD54-D6625C4E32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6AEA5D-F64E-524F-1A01-8638D7B3B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A97F3-EE99-4BA1-9C72-78D8B7E5B408}" type="datetimeFigureOut">
              <a:rPr lang="fr-FR" smtClean="0"/>
              <a:t>25/07/2025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2075065-7121-78F9-B0B0-7B2B1DD6F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206A99-8DD3-D924-A87C-3C5E3DE07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228EA-3767-480E-B174-ECD5C5FAF7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6310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96251D-C9C6-1EA3-445A-7B24A1208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27D8B82-9E6E-E494-A404-64A4FD4A10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2DE83E-F721-BBC3-0778-28CCE7330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A97F3-EE99-4BA1-9C72-78D8B7E5B408}" type="datetimeFigureOut">
              <a:rPr lang="fr-FR" smtClean="0"/>
              <a:t>25/07/2025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F67667C-ED90-67B3-7519-B81959E9B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66B2C3E-4DFA-212F-DA19-94D444C62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228EA-3767-480E-B174-ECD5C5FAF7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7312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EAC01C1-7220-08A0-BC33-35173EB17E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D5AD6D7-0E35-E350-DB2D-21FA8BD23C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35B63A-9006-E06A-257D-B8A9600B2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A97F3-EE99-4BA1-9C72-78D8B7E5B408}" type="datetimeFigureOut">
              <a:rPr lang="fr-FR" smtClean="0"/>
              <a:t>25/07/2025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DC0EAB-AAF1-4F23-7808-7DE605F7E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4359EB-4A08-1ED0-E986-7CF62765B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228EA-3767-480E-B174-ECD5C5FAF7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67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866BCE-A167-5DE7-0C31-005C19188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3FD567-694B-3560-77A4-41869EA654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83EECF1-D5D7-5906-870A-FAFF766FD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A97F3-EE99-4BA1-9C72-78D8B7E5B408}" type="datetimeFigureOut">
              <a:rPr lang="fr-FR" smtClean="0"/>
              <a:t>25/07/2025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0AB730-00AC-B919-37AB-47430B191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083087-5E11-A870-E2A6-8A365D51C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228EA-3767-480E-B174-ECD5C5FAF7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3156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172520-1DA1-B184-E7DF-6BF234A0D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5D03594-76E5-AD9D-CA88-D8E4CD6AC7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89349A2-64A5-39B8-573A-85BBE2A61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A97F3-EE99-4BA1-9C72-78D8B7E5B408}" type="datetimeFigureOut">
              <a:rPr lang="fr-FR" smtClean="0"/>
              <a:t>25/07/2025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6A7C29-6197-A1DA-4263-89962094F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416CADD-FFCF-41DE-2A85-8420CC32F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228EA-3767-480E-B174-ECD5C5FAF7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3052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008F9D-F69C-8625-1A5E-6B4E59DFF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0451511-F997-128F-0D55-FF710D0536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C4B2504-E3B0-D39C-EB26-A9BF8B72E9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526AEBC-1DBB-AFCE-A5D0-0E0C745E5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A97F3-EE99-4BA1-9C72-78D8B7E5B408}" type="datetimeFigureOut">
              <a:rPr lang="fr-FR" smtClean="0"/>
              <a:t>25/07/2025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01CDA16-753C-F394-7851-B0D9AC162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31EB892-DBB6-7A67-B1D3-FDA008BC6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228EA-3767-480E-B174-ECD5C5FAF7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1395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2F3F5D-2136-7F2A-853E-43B856998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E045232-4729-D82C-5C06-F25D83A88C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964F384-D13B-CF34-D38F-F2B4FAC931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9AD5907-E61C-5A19-1116-7F3329BC57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7910A07-720B-4E55-A87D-EEBA670851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44A2657-C19A-B98B-A7F5-C4B3BD596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A97F3-EE99-4BA1-9C72-78D8B7E5B408}" type="datetimeFigureOut">
              <a:rPr lang="fr-FR" smtClean="0"/>
              <a:t>25/07/2025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A36973C-9ADA-A8B2-AE63-CB6C3C864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95115BD-0330-2002-E453-191DC5CC3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228EA-3767-480E-B174-ECD5C5FAF7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9680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0B9FB5-A9E2-34CA-D50E-D697E3681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CE3F31F-5AD2-772B-1E31-B68CDAB5F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A97F3-EE99-4BA1-9C72-78D8B7E5B408}" type="datetimeFigureOut">
              <a:rPr lang="fr-FR" smtClean="0"/>
              <a:t>25/07/2025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056BB4A-5392-23D1-C364-08799D0F9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7DFB6D6-BB10-49B8-8895-ECE6B4A84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228EA-3767-480E-B174-ECD5C5FAF7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0439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07EF971-020A-1DD7-EDE7-A478553EA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A97F3-EE99-4BA1-9C72-78D8B7E5B408}" type="datetimeFigureOut">
              <a:rPr lang="fr-FR" smtClean="0"/>
              <a:t>25/07/2025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EFCA6C9-04DF-9CDC-D8EB-933CB6557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A7800E1-B644-6727-36C3-8916CA37A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228EA-3767-480E-B174-ECD5C5FAF7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4122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A8FC98-85AB-0C8F-CEF4-402844AD2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790E9E3-41EF-24C3-3AA0-189F9DC68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98C02B8-B7AB-6C61-4212-80854253D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398E769-D808-FA31-8235-5AA0AF402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A97F3-EE99-4BA1-9C72-78D8B7E5B408}" type="datetimeFigureOut">
              <a:rPr lang="fr-FR" smtClean="0"/>
              <a:t>25/07/2025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97E82F8-BD2F-7589-BFD8-D48F98F80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683968D-CF8D-1D15-756B-4C51A91FE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228EA-3767-480E-B174-ECD5C5FAF7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175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C84554-FC2B-5168-4708-4D24C96F7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FA95FE4-ECD8-745E-610B-63EEF9F7E0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DC3A242-A9D9-FADC-F95B-9E66C9F906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A827EAE-7493-C78A-5668-5BCA817C4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A97F3-EE99-4BA1-9C72-78D8B7E5B408}" type="datetimeFigureOut">
              <a:rPr lang="fr-FR" smtClean="0"/>
              <a:t>25/07/2025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0E3ACD-E0DD-DB73-CFC2-4FD4AD4FF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C94730A-EF16-4FB3-358B-32544E216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228EA-3767-480E-B174-ECD5C5FAF7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6993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52DB9FE-0924-01C1-9102-29160BF99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ED7F1A5-1690-63EF-E6D6-93F189AC5F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BA85CA5-B923-959A-3E1A-B9890A56C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A97F3-EE99-4BA1-9C72-78D8B7E5B408}" type="datetimeFigureOut">
              <a:rPr lang="fr-FR" smtClean="0"/>
              <a:t>25/07/2025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3AE5569-B488-CA52-63D9-FEAE649E34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1A0744E-0FCE-58C4-383F-88BC1B824F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228EA-3767-480E-B174-ECD5C5FAF7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784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odf.u-paris.fr/fr/offre-de-formation/diplome-d-universite-1/sciences-technologies-sante-STS/diu-prise-en-charge-des-pathologies-audio-vestibulaires-des-mecanismes-a-la-pratique-JVWGNPI1.html" TargetMode="External"/><Relationship Id="rId2" Type="http://schemas.openxmlformats.org/officeDocument/2006/relationships/hyperlink" Target="https://offre-de-formations.univ-lyon1.fr/parcours-717/exploration-et-reeducation-des-troubles-de-l-equilibre-et-de-la-fonction-faciale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ahjouba.choukri@chu-lyon.fr" TargetMode="External"/><Relationship Id="rId2" Type="http://schemas.openxmlformats.org/officeDocument/2006/relationships/hyperlink" Target="mailto:corinne.monceau@chu-lyon.fr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offre-de-formations.univ-lyon1.fr/parcours-1371/techniques-paramedicales-d-rsquo-exploration-des-troubles-de-l-rsquo-audition-et-de-l-rsquo-equilibre.html" TargetMode="External"/><Relationship Id="rId4" Type="http://schemas.openxmlformats.org/officeDocument/2006/relationships/hyperlink" Target="https://offre-de-formations.univ-lyon1.fr/parcours-1353/audiologie-et-otologie-medicale-prise-en-charge-des-pathologies-audio-vestibulaires-de-l-rsquo-enfant-a-l-rsquo-adulte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d.univ-tours.fr/version-francaise/formations/etudes-medicales/du-et-diu-de-medecine/rehabilitation-de-laudition-diu" TargetMode="External"/><Relationship Id="rId2" Type="http://schemas.openxmlformats.org/officeDocument/2006/relationships/hyperlink" Target="https://formations.univ-rennes.fr/parcours/diplome-inter-universitaire-rehabilitation-de-laudition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pharma.univ-lorraine.fr/formation-continue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c.sorbonne-universite.fr/nos-offres/du-audioprotheses-implantables-chez-ladulte/" TargetMode="External"/><Relationship Id="rId2" Type="http://schemas.openxmlformats.org/officeDocument/2006/relationships/hyperlink" Target="mailto:centre.implant-auditif.psl@aphp.fr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celine.klimowitz@insei.f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E66B7FE-DDF3-1183-AB6B-921A67327F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llipse 9">
            <a:extLst>
              <a:ext uri="{FF2B5EF4-FFF2-40B4-BE49-F238E27FC236}">
                <a16:creationId xmlns:a16="http://schemas.microsoft.com/office/drawing/2014/main" id="{82AAFC0E-855D-0B7C-8F6E-0E64444A1713}"/>
              </a:ext>
            </a:extLst>
          </p:cNvPr>
          <p:cNvSpPr/>
          <p:nvPr/>
        </p:nvSpPr>
        <p:spPr>
          <a:xfrm>
            <a:off x="5560207" y="1821918"/>
            <a:ext cx="136704" cy="227834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86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1936E0D3-BF68-12C4-385E-775F115C9B4E}"/>
              </a:ext>
            </a:extLst>
          </p:cNvPr>
          <p:cNvSpPr/>
          <p:nvPr/>
        </p:nvSpPr>
        <p:spPr>
          <a:xfrm>
            <a:off x="7443214" y="1831094"/>
            <a:ext cx="136704" cy="227834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86"/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F2197FAF-524A-34F5-27C3-E84B7A96EC0F}"/>
              </a:ext>
            </a:extLst>
          </p:cNvPr>
          <p:cNvSpPr/>
          <p:nvPr/>
        </p:nvSpPr>
        <p:spPr>
          <a:xfrm>
            <a:off x="9599629" y="631806"/>
            <a:ext cx="2170499" cy="260805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86" b="1" dirty="0"/>
              <a:t>DIU Exploration et rééducation des troubles de l'équilibre et de la fonction faciale</a:t>
            </a:r>
          </a:p>
          <a:p>
            <a:pPr algn="ctr"/>
            <a:endParaRPr lang="fr-FR" sz="1286" dirty="0"/>
          </a:p>
          <a:p>
            <a:pPr algn="ctr"/>
            <a:r>
              <a:rPr lang="fr-FR" sz="1286" dirty="0"/>
              <a:t>Pr Stéphane </a:t>
            </a:r>
            <a:r>
              <a:rPr lang="fr-FR" sz="1286" dirty="0" err="1"/>
              <a:t>Tringali</a:t>
            </a:r>
            <a:endParaRPr lang="fr-FR" sz="1286" dirty="0"/>
          </a:p>
          <a:p>
            <a:pPr algn="ctr"/>
            <a:endParaRPr lang="fr-FR" sz="1286" dirty="0"/>
          </a:p>
          <a:p>
            <a:pPr algn="ctr"/>
            <a:r>
              <a:rPr lang="fr-FR" sz="1286" dirty="0"/>
              <a:t>Lyon</a:t>
            </a:r>
          </a:p>
          <a:p>
            <a:pPr algn="ctr"/>
            <a:r>
              <a:rPr lang="fr-FR" sz="1286" dirty="0"/>
              <a:t>Université Claude-Bernard</a:t>
            </a:r>
            <a:br>
              <a:rPr lang="fr-FR" sz="1286" dirty="0"/>
            </a:br>
            <a:r>
              <a:rPr lang="fr-FR" sz="1286" dirty="0"/>
              <a:t>Collaboration avec les universités de Grenoble et Saint-Etienne</a:t>
            </a: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FBF21D0B-F68A-AF12-7E99-C2003E7F0680}"/>
              </a:ext>
            </a:extLst>
          </p:cNvPr>
          <p:cNvCxnSpPr>
            <a:cxnSpLocks/>
          </p:cNvCxnSpPr>
          <p:nvPr/>
        </p:nvCxnSpPr>
        <p:spPr>
          <a:xfrm>
            <a:off x="3810899" y="1935836"/>
            <a:ext cx="5788730" cy="0"/>
          </a:xfrm>
          <a:prstGeom prst="line">
            <a:avLst/>
          </a:prstGeom>
          <a:ln w="762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D29A49F7-FCBE-A730-3306-A529C4F048CF}"/>
              </a:ext>
            </a:extLst>
          </p:cNvPr>
          <p:cNvSpPr txBox="1"/>
          <p:nvPr/>
        </p:nvSpPr>
        <p:spPr>
          <a:xfrm>
            <a:off x="5112121" y="512545"/>
            <a:ext cx="1032877" cy="29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86" dirty="0">
                <a:solidFill>
                  <a:schemeClr val="accent4">
                    <a:lumMod val="75000"/>
                  </a:schemeClr>
                </a:solidFill>
              </a:rPr>
              <a:t>Inscriptions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A35DC8E4-0C25-6C1D-F78E-3DDEC14199C9}"/>
              </a:ext>
            </a:extLst>
          </p:cNvPr>
          <p:cNvSpPr txBox="1"/>
          <p:nvPr/>
        </p:nvSpPr>
        <p:spPr>
          <a:xfrm>
            <a:off x="5112121" y="1162847"/>
            <a:ext cx="1032877" cy="29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86" b="1" dirty="0"/>
              <a:t>En cours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AD048363-BC93-918F-B75D-F4B4DAD510D0}"/>
              </a:ext>
            </a:extLst>
          </p:cNvPr>
          <p:cNvSpPr txBox="1"/>
          <p:nvPr/>
        </p:nvSpPr>
        <p:spPr>
          <a:xfrm>
            <a:off x="6995127" y="509896"/>
            <a:ext cx="1032877" cy="488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86" dirty="0">
                <a:solidFill>
                  <a:schemeClr val="accent4">
                    <a:lumMod val="75000"/>
                  </a:schemeClr>
                </a:solidFill>
              </a:rPr>
              <a:t>Début de la formation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2C7F9B8A-8CF9-161E-9A7F-3C51A98CDF4A}"/>
              </a:ext>
            </a:extLst>
          </p:cNvPr>
          <p:cNvSpPr txBox="1"/>
          <p:nvPr/>
        </p:nvSpPr>
        <p:spPr>
          <a:xfrm>
            <a:off x="6960951" y="1170136"/>
            <a:ext cx="1320179" cy="29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86" b="1" dirty="0"/>
              <a:t>26 septembre</a:t>
            </a:r>
          </a:p>
        </p:txBody>
      </p:sp>
      <p:sp>
        <p:nvSpPr>
          <p:cNvPr id="28" name="Flèche : pentagone 27">
            <a:extLst>
              <a:ext uri="{FF2B5EF4-FFF2-40B4-BE49-F238E27FC236}">
                <a16:creationId xmlns:a16="http://schemas.microsoft.com/office/drawing/2014/main" id="{7FCD4E82-25B8-EDF9-CFAB-310FA50CD760}"/>
              </a:ext>
            </a:extLst>
          </p:cNvPr>
          <p:cNvSpPr/>
          <p:nvPr/>
        </p:nvSpPr>
        <p:spPr>
          <a:xfrm>
            <a:off x="351835" y="949731"/>
            <a:ext cx="3473302" cy="1944299"/>
          </a:xfrm>
          <a:prstGeom prst="homePlat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86" dirty="0">
                <a:hlinkClick r:id="rId2"/>
              </a:rPr>
              <a:t>https://offre-de-formations.univ-lyon1.fr/parcours-717/exploration-et-reeducation-des-troubles-de-l-equilibre-et-de-la-fonction-faciale.html</a:t>
            </a:r>
            <a:endParaRPr lang="fr-FR" sz="1286" dirty="0"/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A72EA2BA-1024-E2CA-0ED6-C61FA2DA8449}"/>
              </a:ext>
            </a:extLst>
          </p:cNvPr>
          <p:cNvSpPr/>
          <p:nvPr/>
        </p:nvSpPr>
        <p:spPr>
          <a:xfrm>
            <a:off x="7643676" y="4721351"/>
            <a:ext cx="150126" cy="227834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86"/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CF07AAE7-19A0-A648-EF26-4323015CA41A}"/>
              </a:ext>
            </a:extLst>
          </p:cNvPr>
          <p:cNvSpPr/>
          <p:nvPr/>
        </p:nvSpPr>
        <p:spPr>
          <a:xfrm>
            <a:off x="5444571" y="4721351"/>
            <a:ext cx="150126" cy="227834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86"/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32138DEA-BE14-62DB-23F9-6DBD9E605302}"/>
              </a:ext>
            </a:extLst>
          </p:cNvPr>
          <p:cNvSpPr/>
          <p:nvPr/>
        </p:nvSpPr>
        <p:spPr>
          <a:xfrm>
            <a:off x="9395312" y="3625560"/>
            <a:ext cx="2444854" cy="2167902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86" b="1" dirty="0"/>
              <a:t>DIU Prise en charge des pathologies Audio-Vestibulaires : des mécanismes à la pratique</a:t>
            </a:r>
          </a:p>
          <a:p>
            <a:pPr algn="ctr"/>
            <a:endParaRPr lang="fr-FR" sz="1286" dirty="0"/>
          </a:p>
          <a:p>
            <a:pPr algn="ctr"/>
            <a:r>
              <a:rPr lang="fr-FR" sz="1286" dirty="0"/>
              <a:t>Romain </a:t>
            </a:r>
            <a:r>
              <a:rPr lang="fr-FR" sz="1286" dirty="0" err="1"/>
              <a:t>Kania</a:t>
            </a:r>
            <a:endParaRPr lang="fr-FR" sz="1286" dirty="0"/>
          </a:p>
          <a:p>
            <a:pPr algn="ctr"/>
            <a:endParaRPr lang="fr-FR" sz="1286" dirty="0"/>
          </a:p>
          <a:p>
            <a:pPr algn="ctr"/>
            <a:r>
              <a:rPr lang="fr-FR" sz="1286" dirty="0"/>
              <a:t>Lyon – Paris</a:t>
            </a:r>
          </a:p>
          <a:p>
            <a:pPr algn="ctr"/>
            <a:r>
              <a:rPr lang="fr-FR" sz="1286" dirty="0"/>
              <a:t>Lyon I, Université Paris Cité</a:t>
            </a:r>
          </a:p>
        </p:txBody>
      </p: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D270F035-8679-8E4D-91A1-B9E692007A07}"/>
              </a:ext>
            </a:extLst>
          </p:cNvPr>
          <p:cNvCxnSpPr>
            <a:cxnSpLocks/>
          </p:cNvCxnSpPr>
          <p:nvPr/>
        </p:nvCxnSpPr>
        <p:spPr>
          <a:xfrm>
            <a:off x="3144184" y="4835269"/>
            <a:ext cx="6251127" cy="0"/>
          </a:xfrm>
          <a:prstGeom prst="line">
            <a:avLst/>
          </a:prstGeom>
          <a:ln w="762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3" name="ZoneTexte 32">
            <a:extLst>
              <a:ext uri="{FF2B5EF4-FFF2-40B4-BE49-F238E27FC236}">
                <a16:creationId xmlns:a16="http://schemas.microsoft.com/office/drawing/2014/main" id="{5AB975F5-ED57-3FFC-C9DA-091FEBFFCC8F}"/>
              </a:ext>
            </a:extLst>
          </p:cNvPr>
          <p:cNvSpPr txBox="1"/>
          <p:nvPr/>
        </p:nvSpPr>
        <p:spPr>
          <a:xfrm>
            <a:off x="7182794" y="3394726"/>
            <a:ext cx="1134290" cy="488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86" dirty="0">
                <a:solidFill>
                  <a:schemeClr val="accent4">
                    <a:lumMod val="75000"/>
                  </a:schemeClr>
                </a:solidFill>
              </a:rPr>
              <a:t>Début de la formation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4A7E9F10-5366-6088-3677-F0C2019E7A8D}"/>
              </a:ext>
            </a:extLst>
          </p:cNvPr>
          <p:cNvSpPr txBox="1"/>
          <p:nvPr/>
        </p:nvSpPr>
        <p:spPr>
          <a:xfrm>
            <a:off x="7146840" y="4174310"/>
            <a:ext cx="1134290" cy="29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86" b="1" dirty="0"/>
              <a:t>Octobre</a:t>
            </a:r>
          </a:p>
        </p:txBody>
      </p:sp>
      <p:sp>
        <p:nvSpPr>
          <p:cNvPr id="35" name="Flèche : pentagone 34">
            <a:extLst>
              <a:ext uri="{FF2B5EF4-FFF2-40B4-BE49-F238E27FC236}">
                <a16:creationId xmlns:a16="http://schemas.microsoft.com/office/drawing/2014/main" id="{A92FD3DA-6EA1-9004-0B01-D1035E49C46C}"/>
              </a:ext>
            </a:extLst>
          </p:cNvPr>
          <p:cNvSpPr/>
          <p:nvPr/>
        </p:nvSpPr>
        <p:spPr>
          <a:xfrm>
            <a:off x="351835" y="4053474"/>
            <a:ext cx="3369508" cy="1562829"/>
          </a:xfrm>
          <a:prstGeom prst="homePlat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286" dirty="0">
              <a:hlinkClick r:id="rId3"/>
            </a:endParaRPr>
          </a:p>
          <a:p>
            <a:pPr algn="ctr"/>
            <a:r>
              <a:rPr lang="fr-FR" sz="1286" dirty="0">
                <a:hlinkClick r:id="rId3"/>
              </a:rPr>
              <a:t>https://odf.u-paris.fr/fr/offre-de-formation/diplome-d-universite-1/sciences-technologies-sante-STS/diu-prise-en-charge-des-pathologies-audio-vestibulaires-des-mecanismes-a-la-pratique-JVWGNPI1.html</a:t>
            </a:r>
            <a:endParaRPr lang="fr-FR" sz="1286" dirty="0"/>
          </a:p>
          <a:p>
            <a:pPr algn="ctr"/>
            <a:endParaRPr lang="fr-FR" sz="1286" dirty="0"/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6A302A8E-9EE0-60F4-F7B5-E2EFC05892EF}"/>
              </a:ext>
            </a:extLst>
          </p:cNvPr>
          <p:cNvSpPr txBox="1"/>
          <p:nvPr/>
        </p:nvSpPr>
        <p:spPr>
          <a:xfrm>
            <a:off x="4898369" y="3394727"/>
            <a:ext cx="1134290" cy="29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86" dirty="0">
                <a:solidFill>
                  <a:schemeClr val="accent4">
                    <a:lumMod val="75000"/>
                  </a:schemeClr>
                </a:solidFill>
              </a:rPr>
              <a:t>Inscriptions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E4BE3144-31BC-F3CA-AAE5-BCAF4448C073}"/>
              </a:ext>
            </a:extLst>
          </p:cNvPr>
          <p:cNvSpPr txBox="1"/>
          <p:nvPr/>
        </p:nvSpPr>
        <p:spPr>
          <a:xfrm>
            <a:off x="4898369" y="4123072"/>
            <a:ext cx="1134290" cy="29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86" b="1" dirty="0"/>
              <a:t>En cours</a:t>
            </a:r>
          </a:p>
        </p:txBody>
      </p:sp>
    </p:spTree>
    <p:extLst>
      <p:ext uri="{BB962C8B-B14F-4D97-AF65-F5344CB8AC3E}">
        <p14:creationId xmlns:p14="http://schemas.microsoft.com/office/powerpoint/2010/main" val="517735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0CD8EFE-AB40-C686-E0E0-9034C6E6DD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llipse 17">
            <a:extLst>
              <a:ext uri="{FF2B5EF4-FFF2-40B4-BE49-F238E27FC236}">
                <a16:creationId xmlns:a16="http://schemas.microsoft.com/office/drawing/2014/main" id="{D5709121-3580-D507-392C-8023B2362136}"/>
              </a:ext>
            </a:extLst>
          </p:cNvPr>
          <p:cNvSpPr/>
          <p:nvPr/>
        </p:nvSpPr>
        <p:spPr>
          <a:xfrm>
            <a:off x="5602345" y="1882185"/>
            <a:ext cx="136704" cy="227834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86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20EC2C56-E8DF-7BFD-468F-62486F6E826D}"/>
              </a:ext>
            </a:extLst>
          </p:cNvPr>
          <p:cNvSpPr/>
          <p:nvPr/>
        </p:nvSpPr>
        <p:spPr>
          <a:xfrm>
            <a:off x="7376019" y="1882184"/>
            <a:ext cx="136704" cy="227834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86"/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FF1DC66E-C0A8-AB61-EB2E-039620C85255}"/>
              </a:ext>
            </a:extLst>
          </p:cNvPr>
          <p:cNvSpPr/>
          <p:nvPr/>
        </p:nvSpPr>
        <p:spPr>
          <a:xfrm>
            <a:off x="9731322" y="584333"/>
            <a:ext cx="2080944" cy="2548934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86" b="1" dirty="0"/>
              <a:t>DIU Audiologie et otologie médicale : prise en charge des pathologies audio-vestibulaires de l’enfant à l’adulte</a:t>
            </a:r>
          </a:p>
          <a:p>
            <a:pPr algn="ctr"/>
            <a:endParaRPr lang="fr-FR" sz="1286" dirty="0"/>
          </a:p>
          <a:p>
            <a:pPr algn="ctr"/>
            <a:r>
              <a:rPr lang="fr-FR" sz="1286" dirty="0"/>
              <a:t>Pr Hung Thai-Van</a:t>
            </a:r>
            <a:br>
              <a:rPr lang="fr-FR" sz="1286" dirty="0"/>
            </a:br>
            <a:endParaRPr lang="fr-FR" sz="1286" dirty="0"/>
          </a:p>
          <a:p>
            <a:pPr algn="ctr"/>
            <a:r>
              <a:rPr lang="fr-FR" sz="1286" dirty="0"/>
              <a:t>Paris – Lyon</a:t>
            </a:r>
            <a:br>
              <a:rPr lang="fr-FR" sz="1286" dirty="0"/>
            </a:br>
            <a:r>
              <a:rPr lang="fr-FR" sz="1286" dirty="0"/>
              <a:t>Université Claude Bernard- Lyon I</a:t>
            </a:r>
          </a:p>
        </p:txBody>
      </p: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4EC51B7E-0AD1-F616-7215-7F01FA4D65C3}"/>
              </a:ext>
            </a:extLst>
          </p:cNvPr>
          <p:cNvCxnSpPr/>
          <p:nvPr/>
        </p:nvCxnSpPr>
        <p:spPr>
          <a:xfrm>
            <a:off x="3853036" y="1996104"/>
            <a:ext cx="5878286" cy="0"/>
          </a:xfrm>
          <a:prstGeom prst="line">
            <a:avLst/>
          </a:prstGeom>
          <a:ln w="762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2" name="ZoneTexte 21">
            <a:extLst>
              <a:ext uri="{FF2B5EF4-FFF2-40B4-BE49-F238E27FC236}">
                <a16:creationId xmlns:a16="http://schemas.microsoft.com/office/drawing/2014/main" id="{36864504-08AA-D358-43EA-BAFAF00B8154}"/>
              </a:ext>
            </a:extLst>
          </p:cNvPr>
          <p:cNvSpPr txBox="1"/>
          <p:nvPr/>
        </p:nvSpPr>
        <p:spPr>
          <a:xfrm>
            <a:off x="5151727" y="572812"/>
            <a:ext cx="1032877" cy="29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86" dirty="0">
                <a:solidFill>
                  <a:schemeClr val="accent4">
                    <a:lumMod val="75000"/>
                  </a:schemeClr>
                </a:solidFill>
              </a:rPr>
              <a:t>Inscriptions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C9F5D6BD-2432-1D3E-2DFE-9C44716159A9}"/>
              </a:ext>
            </a:extLst>
          </p:cNvPr>
          <p:cNvSpPr txBox="1"/>
          <p:nvPr/>
        </p:nvSpPr>
        <p:spPr>
          <a:xfrm>
            <a:off x="5171504" y="1304012"/>
            <a:ext cx="1032877" cy="29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86" b="1" dirty="0"/>
              <a:t>En cours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DA4FC5CD-71A5-44E7-EA88-803AF6A271EE}"/>
              </a:ext>
            </a:extLst>
          </p:cNvPr>
          <p:cNvSpPr txBox="1"/>
          <p:nvPr/>
        </p:nvSpPr>
        <p:spPr>
          <a:xfrm>
            <a:off x="6895023" y="572811"/>
            <a:ext cx="1032877" cy="488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86" dirty="0">
                <a:solidFill>
                  <a:schemeClr val="accent4">
                    <a:lumMod val="75000"/>
                  </a:schemeClr>
                </a:solidFill>
              </a:rPr>
              <a:t>Début de la formation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748078AA-0143-FDD6-35D2-C9AF410A0458}"/>
              </a:ext>
            </a:extLst>
          </p:cNvPr>
          <p:cNvSpPr txBox="1"/>
          <p:nvPr/>
        </p:nvSpPr>
        <p:spPr>
          <a:xfrm>
            <a:off x="6896604" y="1304012"/>
            <a:ext cx="1032877" cy="488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86" b="1" dirty="0"/>
              <a:t>14 novembre</a:t>
            </a:r>
          </a:p>
        </p:txBody>
      </p:sp>
      <p:sp>
        <p:nvSpPr>
          <p:cNvPr id="26" name="Flèche : pentagone 25">
            <a:extLst>
              <a:ext uri="{FF2B5EF4-FFF2-40B4-BE49-F238E27FC236}">
                <a16:creationId xmlns:a16="http://schemas.microsoft.com/office/drawing/2014/main" id="{F6F9F774-B36E-377A-4685-556555836154}"/>
              </a:ext>
            </a:extLst>
          </p:cNvPr>
          <p:cNvSpPr/>
          <p:nvPr/>
        </p:nvSpPr>
        <p:spPr>
          <a:xfrm>
            <a:off x="393973" y="1009998"/>
            <a:ext cx="3473302" cy="1944299"/>
          </a:xfrm>
          <a:prstGeom prst="homePlat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86" dirty="0">
                <a:hlinkClick r:id="rId2"/>
              </a:rPr>
              <a:t>corinne.monceau@chu-lyon.fr</a:t>
            </a:r>
            <a:br>
              <a:rPr lang="fr-FR" sz="1286" dirty="0">
                <a:hlinkClick r:id="rId2"/>
              </a:rPr>
            </a:br>
            <a:r>
              <a:rPr lang="fr-FR" sz="1286" dirty="0">
                <a:hlinkClick r:id="rId3"/>
              </a:rPr>
              <a:t>mahjouba.choukri@chu-lyon.fr</a:t>
            </a:r>
            <a:endParaRPr lang="fr-FR" sz="1286" dirty="0"/>
          </a:p>
          <a:p>
            <a:pPr algn="ctr"/>
            <a:endParaRPr lang="fr-FR" sz="1286" dirty="0"/>
          </a:p>
          <a:p>
            <a:pPr algn="ctr"/>
            <a:r>
              <a:rPr lang="fr-FR" sz="1286" dirty="0">
                <a:hlinkClick r:id="rId4"/>
              </a:rPr>
              <a:t>https://offre-de-formations.univ-lyon1.fr/parcours-1353/audiologie-et-otologie-medicale-prise-en-charge-des-pathologies-audio-vestibulaires-de-l-rsquo-enfant-a-l-rsquo-adulte.html</a:t>
            </a:r>
            <a:endParaRPr lang="fr-FR" sz="1286" dirty="0"/>
          </a:p>
          <a:p>
            <a:pPr algn="ctr"/>
            <a:endParaRPr lang="fr-FR" sz="1286" dirty="0"/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E215ECC3-2BCC-F796-2690-00F94E8464F3}"/>
              </a:ext>
            </a:extLst>
          </p:cNvPr>
          <p:cNvSpPr/>
          <p:nvPr/>
        </p:nvSpPr>
        <p:spPr>
          <a:xfrm>
            <a:off x="5602345" y="5078371"/>
            <a:ext cx="136704" cy="227834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86"/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313E0B88-0B3A-5966-A39E-65F81BAC8550}"/>
              </a:ext>
            </a:extLst>
          </p:cNvPr>
          <p:cNvSpPr/>
          <p:nvPr/>
        </p:nvSpPr>
        <p:spPr>
          <a:xfrm>
            <a:off x="7376019" y="5078370"/>
            <a:ext cx="136704" cy="227834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86"/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A429541A-37AE-0BCF-B1E3-539A18B92BE5}"/>
              </a:ext>
            </a:extLst>
          </p:cNvPr>
          <p:cNvSpPr/>
          <p:nvPr/>
        </p:nvSpPr>
        <p:spPr>
          <a:xfrm>
            <a:off x="9731322" y="3780519"/>
            <a:ext cx="2080944" cy="2690153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86" b="1" dirty="0"/>
              <a:t>DIU Techniques paramédicales d’exploration des troubles de l’audition et de l’équilibre</a:t>
            </a:r>
          </a:p>
          <a:p>
            <a:pPr algn="ctr"/>
            <a:endParaRPr lang="fr-FR" sz="1286" b="1" dirty="0"/>
          </a:p>
          <a:p>
            <a:pPr algn="ctr"/>
            <a:endParaRPr lang="fr-FR" sz="1286" dirty="0"/>
          </a:p>
          <a:p>
            <a:pPr algn="ctr"/>
            <a:r>
              <a:rPr lang="fr-FR" sz="1286" dirty="0"/>
              <a:t>Pr Hung Thai-Van</a:t>
            </a:r>
            <a:br>
              <a:rPr lang="fr-FR" sz="1286" dirty="0"/>
            </a:br>
            <a:endParaRPr lang="fr-FR" sz="1286" dirty="0"/>
          </a:p>
          <a:p>
            <a:pPr algn="ctr"/>
            <a:r>
              <a:rPr lang="fr-FR" sz="1286" dirty="0"/>
              <a:t>Lyon - Lille</a:t>
            </a:r>
            <a:br>
              <a:rPr lang="fr-FR" sz="1286" dirty="0"/>
            </a:br>
            <a:r>
              <a:rPr lang="fr-FR" sz="1286" dirty="0"/>
              <a:t>Université Claude Bernard, Université de Lille</a:t>
            </a:r>
          </a:p>
        </p:txBody>
      </p: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4AEF4564-2A78-3322-2900-D08ACA1BDDA8}"/>
              </a:ext>
            </a:extLst>
          </p:cNvPr>
          <p:cNvCxnSpPr/>
          <p:nvPr/>
        </p:nvCxnSpPr>
        <p:spPr>
          <a:xfrm>
            <a:off x="3853036" y="5192289"/>
            <a:ext cx="5878286" cy="0"/>
          </a:xfrm>
          <a:prstGeom prst="line">
            <a:avLst/>
          </a:prstGeom>
          <a:ln w="762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1" name="ZoneTexte 30">
            <a:extLst>
              <a:ext uri="{FF2B5EF4-FFF2-40B4-BE49-F238E27FC236}">
                <a16:creationId xmlns:a16="http://schemas.microsoft.com/office/drawing/2014/main" id="{5026092D-46BD-D507-68C5-6D82076D9877}"/>
              </a:ext>
            </a:extLst>
          </p:cNvPr>
          <p:cNvSpPr txBox="1"/>
          <p:nvPr/>
        </p:nvSpPr>
        <p:spPr>
          <a:xfrm>
            <a:off x="5151727" y="3768997"/>
            <a:ext cx="1032877" cy="29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86" dirty="0">
                <a:solidFill>
                  <a:schemeClr val="accent4">
                    <a:lumMod val="75000"/>
                  </a:schemeClr>
                </a:solidFill>
              </a:rPr>
              <a:t>Inscriptions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97811D30-3795-418B-10AA-24B1EA56EA43}"/>
              </a:ext>
            </a:extLst>
          </p:cNvPr>
          <p:cNvSpPr txBox="1"/>
          <p:nvPr/>
        </p:nvSpPr>
        <p:spPr>
          <a:xfrm>
            <a:off x="5171504" y="4500197"/>
            <a:ext cx="1032877" cy="29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86" b="1" dirty="0"/>
              <a:t>En cours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6B862887-726F-14F3-A059-F17173BF1B59}"/>
              </a:ext>
            </a:extLst>
          </p:cNvPr>
          <p:cNvSpPr txBox="1"/>
          <p:nvPr/>
        </p:nvSpPr>
        <p:spPr>
          <a:xfrm>
            <a:off x="6895023" y="3768997"/>
            <a:ext cx="1032877" cy="488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86" dirty="0">
                <a:solidFill>
                  <a:schemeClr val="accent4">
                    <a:lumMod val="75000"/>
                  </a:schemeClr>
                </a:solidFill>
              </a:rPr>
              <a:t>Début de la formation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19A8CADE-4EC3-2AA3-0DDD-2E1CC31C13ED}"/>
              </a:ext>
            </a:extLst>
          </p:cNvPr>
          <p:cNvSpPr txBox="1"/>
          <p:nvPr/>
        </p:nvSpPr>
        <p:spPr>
          <a:xfrm>
            <a:off x="6896604" y="4500197"/>
            <a:ext cx="1032877" cy="488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86" b="1" dirty="0"/>
              <a:t>14 novembre</a:t>
            </a:r>
          </a:p>
        </p:txBody>
      </p:sp>
      <p:sp>
        <p:nvSpPr>
          <p:cNvPr id="35" name="Flèche : pentagone 34">
            <a:extLst>
              <a:ext uri="{FF2B5EF4-FFF2-40B4-BE49-F238E27FC236}">
                <a16:creationId xmlns:a16="http://schemas.microsoft.com/office/drawing/2014/main" id="{7E00FD23-555C-553D-4124-D607E96119E5}"/>
              </a:ext>
            </a:extLst>
          </p:cNvPr>
          <p:cNvSpPr/>
          <p:nvPr/>
        </p:nvSpPr>
        <p:spPr>
          <a:xfrm>
            <a:off x="393973" y="4206183"/>
            <a:ext cx="3473302" cy="1944299"/>
          </a:xfrm>
          <a:prstGeom prst="homePlat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86" dirty="0">
                <a:hlinkClick r:id="rId5"/>
              </a:rPr>
              <a:t>https://offre-de-formations.univ-lyon1.fr/parcours-1371/techniques-paramedicales-d-rsquo-exploration-des-troubles-de-l-rsquo-audition-et-de-l-rsquo-equilibre.html</a:t>
            </a:r>
            <a:endParaRPr lang="fr-FR" sz="1286" dirty="0"/>
          </a:p>
          <a:p>
            <a:pPr algn="ctr"/>
            <a:endParaRPr lang="fr-FR" sz="1286" dirty="0"/>
          </a:p>
        </p:txBody>
      </p:sp>
    </p:spTree>
    <p:extLst>
      <p:ext uri="{BB962C8B-B14F-4D97-AF65-F5344CB8AC3E}">
        <p14:creationId xmlns:p14="http://schemas.microsoft.com/office/powerpoint/2010/main" val="3704387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B7C54AB-1E99-3C49-2853-5AEAC765C2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llipse 19">
            <a:extLst>
              <a:ext uri="{FF2B5EF4-FFF2-40B4-BE49-F238E27FC236}">
                <a16:creationId xmlns:a16="http://schemas.microsoft.com/office/drawing/2014/main" id="{899C8DF1-183C-72B3-4ACE-26DB59E2A320}"/>
              </a:ext>
            </a:extLst>
          </p:cNvPr>
          <p:cNvSpPr/>
          <p:nvPr/>
        </p:nvSpPr>
        <p:spPr>
          <a:xfrm>
            <a:off x="5602345" y="1571856"/>
            <a:ext cx="136704" cy="227834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86"/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7F0CA439-83E2-7473-9BCF-D7BB68D28CE4}"/>
              </a:ext>
            </a:extLst>
          </p:cNvPr>
          <p:cNvSpPr/>
          <p:nvPr/>
        </p:nvSpPr>
        <p:spPr>
          <a:xfrm>
            <a:off x="7376019" y="1571855"/>
            <a:ext cx="136704" cy="227834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86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87D096E1-B14D-BF58-CDE1-7CB9024A6F00}"/>
              </a:ext>
            </a:extLst>
          </p:cNvPr>
          <p:cNvSpPr/>
          <p:nvPr/>
        </p:nvSpPr>
        <p:spPr>
          <a:xfrm>
            <a:off x="9341462" y="476064"/>
            <a:ext cx="2470804" cy="2409454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86" b="1" dirty="0"/>
              <a:t>DIU Réhabilitation de l'audition</a:t>
            </a:r>
          </a:p>
          <a:p>
            <a:pPr algn="ctr"/>
            <a:endParaRPr lang="fr-FR" sz="1286" dirty="0"/>
          </a:p>
          <a:p>
            <a:pPr algn="ctr"/>
            <a:r>
              <a:rPr lang="fr-FR" sz="1286" dirty="0"/>
              <a:t>Pr Emmanuel </a:t>
            </a:r>
            <a:r>
              <a:rPr lang="fr-FR" sz="1286" dirty="0" err="1"/>
              <a:t>Lescanne</a:t>
            </a:r>
            <a:endParaRPr lang="fr-FR" sz="1286" dirty="0"/>
          </a:p>
          <a:p>
            <a:pPr algn="ctr"/>
            <a:r>
              <a:rPr lang="fr-FR" sz="1286" dirty="0"/>
              <a:t>Pr Benoît </a:t>
            </a:r>
            <a:r>
              <a:rPr lang="fr-FR" sz="1286" dirty="0" err="1"/>
              <a:t>Godey</a:t>
            </a:r>
            <a:br>
              <a:rPr lang="fr-FR" sz="1286" dirty="0"/>
            </a:br>
            <a:endParaRPr lang="fr-FR" sz="1286" dirty="0"/>
          </a:p>
          <a:p>
            <a:pPr algn="ctr"/>
            <a:r>
              <a:rPr lang="fr-FR" sz="1286" dirty="0"/>
              <a:t>Tours – Fougères – Rennes - Nantes</a:t>
            </a:r>
          </a:p>
          <a:p>
            <a:pPr algn="ctr"/>
            <a:endParaRPr lang="fr-FR" sz="1286" dirty="0"/>
          </a:p>
          <a:p>
            <a:pPr algn="ctr"/>
            <a:r>
              <a:rPr lang="fr-FR" sz="1286" dirty="0"/>
              <a:t>Université François Rabelais, Faculté de médecine de Rennes, Université de Nantes</a:t>
            </a:r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B9457C8B-67FD-0BF0-70DE-6F5DF364DC16}"/>
              </a:ext>
            </a:extLst>
          </p:cNvPr>
          <p:cNvCxnSpPr>
            <a:cxnSpLocks/>
          </p:cNvCxnSpPr>
          <p:nvPr/>
        </p:nvCxnSpPr>
        <p:spPr>
          <a:xfrm>
            <a:off x="3853036" y="1685774"/>
            <a:ext cx="5488426" cy="0"/>
          </a:xfrm>
          <a:prstGeom prst="line">
            <a:avLst/>
          </a:prstGeom>
          <a:ln w="762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4" name="ZoneTexte 23">
            <a:extLst>
              <a:ext uri="{FF2B5EF4-FFF2-40B4-BE49-F238E27FC236}">
                <a16:creationId xmlns:a16="http://schemas.microsoft.com/office/drawing/2014/main" id="{1958C3F8-32BE-D2B2-FF40-22DCDD815743}"/>
              </a:ext>
            </a:extLst>
          </p:cNvPr>
          <p:cNvSpPr txBox="1"/>
          <p:nvPr/>
        </p:nvSpPr>
        <p:spPr>
          <a:xfrm>
            <a:off x="5151727" y="213954"/>
            <a:ext cx="1032877" cy="488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86" dirty="0">
                <a:solidFill>
                  <a:schemeClr val="accent4">
                    <a:lumMod val="75000"/>
                  </a:schemeClr>
                </a:solidFill>
              </a:rPr>
              <a:t>Inscriptions jusqu’au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C9A06D0F-680C-24BF-0C33-D13C015F0644}"/>
              </a:ext>
            </a:extLst>
          </p:cNvPr>
          <p:cNvSpPr txBox="1"/>
          <p:nvPr/>
        </p:nvSpPr>
        <p:spPr>
          <a:xfrm>
            <a:off x="5154259" y="912785"/>
            <a:ext cx="1032877" cy="488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86" b="1" dirty="0"/>
              <a:t>15 novembre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55136E8D-990B-5D2F-F5B5-3F423D3CEA4C}"/>
              </a:ext>
            </a:extLst>
          </p:cNvPr>
          <p:cNvSpPr txBox="1"/>
          <p:nvPr/>
        </p:nvSpPr>
        <p:spPr>
          <a:xfrm>
            <a:off x="7003879" y="180468"/>
            <a:ext cx="1032877" cy="488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86" dirty="0">
                <a:solidFill>
                  <a:schemeClr val="accent4">
                    <a:lumMod val="75000"/>
                  </a:schemeClr>
                </a:solidFill>
              </a:rPr>
              <a:t>Début de la formation</a:t>
            </a:r>
          </a:p>
        </p:txBody>
      </p:sp>
      <p:sp>
        <p:nvSpPr>
          <p:cNvPr id="27" name="Flèche : pentagone 26">
            <a:extLst>
              <a:ext uri="{FF2B5EF4-FFF2-40B4-BE49-F238E27FC236}">
                <a16:creationId xmlns:a16="http://schemas.microsoft.com/office/drawing/2014/main" id="{6F02AB04-9854-7610-547D-B5F2440164DE}"/>
              </a:ext>
            </a:extLst>
          </p:cNvPr>
          <p:cNvSpPr/>
          <p:nvPr/>
        </p:nvSpPr>
        <p:spPr>
          <a:xfrm>
            <a:off x="379735" y="486023"/>
            <a:ext cx="3473302" cy="2399496"/>
          </a:xfrm>
          <a:prstGeom prst="homePlat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86" dirty="0">
                <a:hlinkClick r:id="rId2"/>
              </a:rPr>
              <a:t>https://formations.univ-rennes.fr/parcours/diplome-inter-universitaire-rehabilitation-de-laudition</a:t>
            </a:r>
            <a:endParaRPr lang="fr-FR" sz="1286" dirty="0"/>
          </a:p>
          <a:p>
            <a:pPr algn="ctr"/>
            <a:endParaRPr lang="fr-FR" sz="1286" dirty="0"/>
          </a:p>
          <a:p>
            <a:pPr algn="ctr"/>
            <a:r>
              <a:rPr lang="fr-FR" sz="1286" dirty="0">
                <a:hlinkClick r:id="rId3"/>
              </a:rPr>
              <a:t>https://med.univ-tours.fr/version-francaise/formations/etudes-medicales/du-et-diu-de-medecine/rehabilitation-de-laudition-diu</a:t>
            </a:r>
            <a:endParaRPr lang="fr-FR" sz="1286" dirty="0"/>
          </a:p>
          <a:p>
            <a:pPr algn="ctr"/>
            <a:endParaRPr lang="fr-FR" sz="1286" dirty="0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0B78B99D-AB23-423F-195F-F146E5F6F7BC}"/>
              </a:ext>
            </a:extLst>
          </p:cNvPr>
          <p:cNvSpPr txBox="1"/>
          <p:nvPr/>
        </p:nvSpPr>
        <p:spPr>
          <a:xfrm>
            <a:off x="6903567" y="929925"/>
            <a:ext cx="1032877" cy="29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86" b="1" dirty="0"/>
              <a:t>A suivre</a:t>
            </a: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1629908A-AE98-9F57-4AA4-1870005B2808}"/>
              </a:ext>
            </a:extLst>
          </p:cNvPr>
          <p:cNvSpPr/>
          <p:nvPr/>
        </p:nvSpPr>
        <p:spPr>
          <a:xfrm>
            <a:off x="7528419" y="4922590"/>
            <a:ext cx="136704" cy="227834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86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B7B1C4FA-0DEB-9967-322D-0C9CFF9CE46A}"/>
              </a:ext>
            </a:extLst>
          </p:cNvPr>
          <p:cNvSpPr/>
          <p:nvPr/>
        </p:nvSpPr>
        <p:spPr>
          <a:xfrm>
            <a:off x="5337036" y="4922590"/>
            <a:ext cx="136704" cy="227834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86"/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0C2D54A4-7DE7-99CB-F2C2-7ACBD94112B3}"/>
              </a:ext>
            </a:extLst>
          </p:cNvPr>
          <p:cNvSpPr/>
          <p:nvPr/>
        </p:nvSpPr>
        <p:spPr>
          <a:xfrm>
            <a:off x="9478672" y="3952195"/>
            <a:ext cx="2080944" cy="197588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86" b="1" dirty="0"/>
              <a:t>DU Nuisances sonores</a:t>
            </a:r>
          </a:p>
          <a:p>
            <a:pPr algn="ctr"/>
            <a:endParaRPr lang="fr-FR" sz="1286" dirty="0"/>
          </a:p>
          <a:p>
            <a:pPr algn="ctr"/>
            <a:r>
              <a:rPr lang="fr-FR" sz="1286" dirty="0"/>
              <a:t>Pr Joël </a:t>
            </a:r>
            <a:r>
              <a:rPr lang="fr-FR" sz="1286" dirty="0" err="1"/>
              <a:t>Ducourneau</a:t>
            </a:r>
            <a:endParaRPr lang="fr-FR" sz="1286" dirty="0"/>
          </a:p>
          <a:p>
            <a:pPr algn="ctr"/>
            <a:r>
              <a:rPr lang="fr-FR" sz="1286" dirty="0"/>
              <a:t>Pr Pascale Friant-Michel</a:t>
            </a:r>
          </a:p>
          <a:p>
            <a:pPr algn="ctr"/>
            <a:endParaRPr lang="fr-FR" sz="1286" dirty="0"/>
          </a:p>
          <a:p>
            <a:pPr algn="ctr"/>
            <a:r>
              <a:rPr lang="fr-FR" sz="1286" dirty="0"/>
              <a:t>Nancy</a:t>
            </a:r>
          </a:p>
          <a:p>
            <a:pPr algn="ctr"/>
            <a:r>
              <a:rPr lang="fr-FR" sz="1286" dirty="0"/>
              <a:t>Faculté de pharmacie de l’Université de Lorraine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E78D0E50-B27E-28B3-5991-B64AE1B7ECC3}"/>
              </a:ext>
            </a:extLst>
          </p:cNvPr>
          <p:cNvCxnSpPr/>
          <p:nvPr/>
        </p:nvCxnSpPr>
        <p:spPr>
          <a:xfrm>
            <a:off x="3600386" y="5036508"/>
            <a:ext cx="5878286" cy="0"/>
          </a:xfrm>
          <a:prstGeom prst="line">
            <a:avLst/>
          </a:prstGeom>
          <a:ln w="762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04050864-A6F9-2364-E779-4A02EB358D58}"/>
              </a:ext>
            </a:extLst>
          </p:cNvPr>
          <p:cNvSpPr txBox="1"/>
          <p:nvPr/>
        </p:nvSpPr>
        <p:spPr>
          <a:xfrm>
            <a:off x="4888949" y="3677055"/>
            <a:ext cx="1032877" cy="488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86" dirty="0">
                <a:solidFill>
                  <a:schemeClr val="accent4">
                    <a:lumMod val="75000"/>
                  </a:schemeClr>
                </a:solidFill>
              </a:rPr>
              <a:t>Inscriptions</a:t>
            </a:r>
            <a:br>
              <a:rPr lang="fr-FR" sz="1286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fr-FR" sz="1286" dirty="0">
                <a:solidFill>
                  <a:schemeClr val="accent4">
                    <a:lumMod val="75000"/>
                  </a:schemeClr>
                </a:solidFill>
              </a:rPr>
              <a:t>jusqu’au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69B4C8A-980E-27D4-6719-4F6035086708}"/>
              </a:ext>
            </a:extLst>
          </p:cNvPr>
          <p:cNvSpPr txBox="1"/>
          <p:nvPr/>
        </p:nvSpPr>
        <p:spPr>
          <a:xfrm>
            <a:off x="4901609" y="4362447"/>
            <a:ext cx="1032877" cy="488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86" b="1" dirty="0"/>
              <a:t>15 novembre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054CE398-ED49-A429-14F8-3E56CBE1F04D}"/>
              </a:ext>
            </a:extLst>
          </p:cNvPr>
          <p:cNvSpPr txBox="1"/>
          <p:nvPr/>
        </p:nvSpPr>
        <p:spPr>
          <a:xfrm>
            <a:off x="7156279" y="3682954"/>
            <a:ext cx="1032877" cy="488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86" dirty="0">
                <a:solidFill>
                  <a:schemeClr val="accent4">
                    <a:lumMod val="75000"/>
                  </a:schemeClr>
                </a:solidFill>
              </a:rPr>
              <a:t>Début de la formation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8479CF5-89F3-C1C2-25BA-AC24E23E3B5E}"/>
              </a:ext>
            </a:extLst>
          </p:cNvPr>
          <p:cNvSpPr txBox="1"/>
          <p:nvPr/>
        </p:nvSpPr>
        <p:spPr>
          <a:xfrm>
            <a:off x="7050903" y="4399790"/>
            <a:ext cx="1032877" cy="29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86" b="1" dirty="0"/>
              <a:t>A suivre</a:t>
            </a:r>
          </a:p>
        </p:txBody>
      </p:sp>
      <p:sp>
        <p:nvSpPr>
          <p:cNvPr id="10" name="Flèche : pentagone 9">
            <a:extLst>
              <a:ext uri="{FF2B5EF4-FFF2-40B4-BE49-F238E27FC236}">
                <a16:creationId xmlns:a16="http://schemas.microsoft.com/office/drawing/2014/main" id="{19C46469-2A63-8540-4C59-EAAE6FA81A21}"/>
              </a:ext>
            </a:extLst>
          </p:cNvPr>
          <p:cNvSpPr/>
          <p:nvPr/>
        </p:nvSpPr>
        <p:spPr>
          <a:xfrm>
            <a:off x="532135" y="4254713"/>
            <a:ext cx="3068252" cy="1562829"/>
          </a:xfrm>
          <a:prstGeom prst="homePlat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86" dirty="0">
                <a:hlinkClick r:id="rId4"/>
              </a:rPr>
              <a:t>https://pharma.univ-lorraine.fr/formation-continue/</a:t>
            </a:r>
            <a:endParaRPr lang="fr-FR" sz="1286" dirty="0"/>
          </a:p>
          <a:p>
            <a:pPr algn="ctr"/>
            <a:r>
              <a:rPr lang="fr-FR" sz="1286" dirty="0"/>
              <a:t>&gt;&gt; Diplômes universitaires</a:t>
            </a:r>
          </a:p>
        </p:txBody>
      </p:sp>
    </p:spTree>
    <p:extLst>
      <p:ext uri="{BB962C8B-B14F-4D97-AF65-F5344CB8AC3E}">
        <p14:creationId xmlns:p14="http://schemas.microsoft.com/office/powerpoint/2010/main" val="1432929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976A243-827D-8558-4F0C-DA30B7DBF9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>
            <a:extLst>
              <a:ext uri="{FF2B5EF4-FFF2-40B4-BE49-F238E27FC236}">
                <a16:creationId xmlns:a16="http://schemas.microsoft.com/office/drawing/2014/main" id="{3013E603-E503-F290-9BB4-8A142563F4C4}"/>
              </a:ext>
            </a:extLst>
          </p:cNvPr>
          <p:cNvSpPr/>
          <p:nvPr/>
        </p:nvSpPr>
        <p:spPr>
          <a:xfrm>
            <a:off x="7636371" y="1666390"/>
            <a:ext cx="136704" cy="227834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86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EC3C4D95-A587-3765-C65E-D31458A2B51E}"/>
              </a:ext>
            </a:extLst>
          </p:cNvPr>
          <p:cNvSpPr/>
          <p:nvPr/>
        </p:nvSpPr>
        <p:spPr>
          <a:xfrm>
            <a:off x="5406065" y="1666389"/>
            <a:ext cx="136704" cy="227834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86"/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9DACAA01-B1BC-0EEF-1359-809F7308528D}"/>
              </a:ext>
            </a:extLst>
          </p:cNvPr>
          <p:cNvSpPr/>
          <p:nvPr/>
        </p:nvSpPr>
        <p:spPr>
          <a:xfrm>
            <a:off x="9547702" y="700883"/>
            <a:ext cx="2192328" cy="215808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86" b="1" dirty="0"/>
              <a:t>DU Audioprothèses implantables chez l’adulte</a:t>
            </a:r>
          </a:p>
          <a:p>
            <a:pPr algn="ctr"/>
            <a:endParaRPr lang="fr-FR" sz="1286" dirty="0"/>
          </a:p>
          <a:p>
            <a:pPr algn="ctr"/>
            <a:r>
              <a:rPr lang="fr-FR" sz="1286" dirty="0"/>
              <a:t>Dr Isabelle Mosnier</a:t>
            </a:r>
            <a:br>
              <a:rPr lang="fr-FR" sz="1286" dirty="0"/>
            </a:br>
            <a:r>
              <a:rPr lang="fr-FR" sz="1286" dirty="0"/>
              <a:t>Pr Yann Nguyen</a:t>
            </a:r>
            <a:br>
              <a:rPr lang="fr-FR" sz="1286" dirty="0"/>
            </a:br>
            <a:r>
              <a:rPr lang="fr-FR" sz="1286" dirty="0"/>
              <a:t>Dr </a:t>
            </a:r>
            <a:r>
              <a:rPr lang="fr-FR" sz="1286" dirty="0" err="1"/>
              <a:t>Ghizlène</a:t>
            </a:r>
            <a:r>
              <a:rPr lang="fr-FR" sz="1286" dirty="0"/>
              <a:t> Lahlou</a:t>
            </a:r>
          </a:p>
          <a:p>
            <a:pPr algn="ctr"/>
            <a:endParaRPr lang="fr-FR" sz="1286" dirty="0"/>
          </a:p>
          <a:p>
            <a:pPr algn="ctr"/>
            <a:r>
              <a:rPr lang="fr-FR" sz="1286" dirty="0"/>
              <a:t>Paris</a:t>
            </a:r>
            <a:br>
              <a:rPr lang="fr-FR" sz="1286" dirty="0"/>
            </a:br>
            <a:r>
              <a:rPr lang="fr-FR" sz="1286" dirty="0"/>
              <a:t>Sorbonne Université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6751BAF1-D9C7-31E7-DDA5-AA5374D9D480}"/>
              </a:ext>
            </a:extLst>
          </p:cNvPr>
          <p:cNvCxnSpPr/>
          <p:nvPr/>
        </p:nvCxnSpPr>
        <p:spPr>
          <a:xfrm>
            <a:off x="3669416" y="1780307"/>
            <a:ext cx="5878286" cy="0"/>
          </a:xfrm>
          <a:prstGeom prst="line">
            <a:avLst/>
          </a:prstGeom>
          <a:ln w="762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A1DEE2EA-9B87-A40A-1CFF-FE7380BF061D}"/>
              </a:ext>
            </a:extLst>
          </p:cNvPr>
          <p:cNvSpPr txBox="1"/>
          <p:nvPr/>
        </p:nvSpPr>
        <p:spPr>
          <a:xfrm>
            <a:off x="4965570" y="377633"/>
            <a:ext cx="1032877" cy="488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86" dirty="0">
                <a:solidFill>
                  <a:schemeClr val="accent4">
                    <a:lumMod val="75000"/>
                  </a:schemeClr>
                </a:solidFill>
              </a:rPr>
              <a:t>Inscriptions</a:t>
            </a:r>
            <a:br>
              <a:rPr lang="fr-FR" sz="1286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fr-FR" sz="1286" dirty="0">
                <a:solidFill>
                  <a:schemeClr val="accent4">
                    <a:lumMod val="75000"/>
                  </a:schemeClr>
                </a:solidFill>
              </a:rPr>
              <a:t>jusqu’au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8CEA7C0-ABA0-811F-99D0-70CB3F494F78}"/>
              </a:ext>
            </a:extLst>
          </p:cNvPr>
          <p:cNvSpPr txBox="1"/>
          <p:nvPr/>
        </p:nvSpPr>
        <p:spPr>
          <a:xfrm>
            <a:off x="5020146" y="1154859"/>
            <a:ext cx="1032877" cy="29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86" b="1" dirty="0"/>
              <a:t>1</a:t>
            </a:r>
            <a:r>
              <a:rPr lang="fr-FR" sz="1286" b="1" baseline="30000" dirty="0"/>
              <a:t>er</a:t>
            </a:r>
            <a:r>
              <a:rPr lang="fr-FR" sz="1286" b="1" dirty="0"/>
              <a:t> octobre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686F939-0711-B0C2-3F75-A08599DE651A}"/>
              </a:ext>
            </a:extLst>
          </p:cNvPr>
          <p:cNvSpPr txBox="1"/>
          <p:nvPr/>
        </p:nvSpPr>
        <p:spPr>
          <a:xfrm>
            <a:off x="7256636" y="323728"/>
            <a:ext cx="1032877" cy="488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86" dirty="0">
                <a:solidFill>
                  <a:schemeClr val="accent4">
                    <a:lumMod val="75000"/>
                  </a:schemeClr>
                </a:solidFill>
              </a:rPr>
              <a:t>Début de la formation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32F715E-8FCB-BB76-C962-3695FF82D594}"/>
              </a:ext>
            </a:extLst>
          </p:cNvPr>
          <p:cNvSpPr txBox="1"/>
          <p:nvPr/>
        </p:nvSpPr>
        <p:spPr>
          <a:xfrm>
            <a:off x="7197217" y="1160986"/>
            <a:ext cx="1206290" cy="29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86" b="1" dirty="0"/>
              <a:t>20 novembre</a:t>
            </a:r>
          </a:p>
        </p:txBody>
      </p:sp>
      <p:sp>
        <p:nvSpPr>
          <p:cNvPr id="10" name="Flèche : pentagone 9">
            <a:extLst>
              <a:ext uri="{FF2B5EF4-FFF2-40B4-BE49-F238E27FC236}">
                <a16:creationId xmlns:a16="http://schemas.microsoft.com/office/drawing/2014/main" id="{1EFE4B01-A532-86AA-E7F2-7B14975B019E}"/>
              </a:ext>
            </a:extLst>
          </p:cNvPr>
          <p:cNvSpPr/>
          <p:nvPr/>
        </p:nvSpPr>
        <p:spPr>
          <a:xfrm>
            <a:off x="601164" y="998513"/>
            <a:ext cx="3068252" cy="1562829"/>
          </a:xfrm>
          <a:prstGeom prst="homePlat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86" dirty="0">
                <a:hlinkClick r:id="rId2"/>
              </a:rPr>
              <a:t>centre.implant-auditif.psl@aphp.fr</a:t>
            </a:r>
            <a:br>
              <a:rPr lang="fr-FR" sz="1286" dirty="0"/>
            </a:br>
            <a:endParaRPr lang="fr-FR" sz="1286" dirty="0"/>
          </a:p>
          <a:p>
            <a:pPr algn="ctr"/>
            <a:r>
              <a:rPr lang="fr-FR" sz="1286" dirty="0">
                <a:hlinkClick r:id="rId3"/>
              </a:rPr>
              <a:t>https://fc.sorbonne-universite.fr/nos-offres/du-audioprotheses-implantables-chez-ladulte/</a:t>
            </a:r>
            <a:endParaRPr lang="fr-FR" sz="1286" dirty="0"/>
          </a:p>
          <a:p>
            <a:pPr algn="ctr"/>
            <a:endParaRPr lang="fr-FR" sz="1286" dirty="0"/>
          </a:p>
        </p:txBody>
      </p:sp>
      <p:sp>
        <p:nvSpPr>
          <p:cNvPr id="12" name="Flèche : pentagone 11">
            <a:extLst>
              <a:ext uri="{FF2B5EF4-FFF2-40B4-BE49-F238E27FC236}">
                <a16:creationId xmlns:a16="http://schemas.microsoft.com/office/drawing/2014/main" id="{92C95451-D21E-F9AA-65AA-D43F6736CE2C}"/>
              </a:ext>
            </a:extLst>
          </p:cNvPr>
          <p:cNvSpPr/>
          <p:nvPr/>
        </p:nvSpPr>
        <p:spPr>
          <a:xfrm>
            <a:off x="601163" y="4165562"/>
            <a:ext cx="1996219" cy="1181096"/>
          </a:xfrm>
          <a:prstGeom prst="homePlat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714" b="1" dirty="0"/>
              <a:t>A retenir pour 2026</a:t>
            </a: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5048856F-33D7-9EA7-D49E-09F45C387139}"/>
              </a:ext>
            </a:extLst>
          </p:cNvPr>
          <p:cNvSpPr/>
          <p:nvPr/>
        </p:nvSpPr>
        <p:spPr>
          <a:xfrm>
            <a:off x="3123865" y="3343136"/>
            <a:ext cx="3827721" cy="2794842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86" b="1" dirty="0"/>
              <a:t>DU Audiophonologie de l'enfant</a:t>
            </a:r>
          </a:p>
          <a:p>
            <a:pPr algn="ctr"/>
            <a:endParaRPr lang="fr-FR" sz="1286" b="1" dirty="0"/>
          </a:p>
          <a:p>
            <a:pPr algn="ctr"/>
            <a:r>
              <a:rPr lang="fr-FR" sz="1286" dirty="0"/>
              <a:t>Pr </a:t>
            </a:r>
            <a:r>
              <a:rPr lang="fr-FR" sz="1286" dirty="0" err="1"/>
              <a:t>Erea</a:t>
            </a:r>
            <a:r>
              <a:rPr lang="fr-FR" sz="1286" dirty="0"/>
              <a:t>-Noël </a:t>
            </a:r>
            <a:r>
              <a:rPr lang="fr-FR" sz="1286" dirty="0" err="1"/>
              <a:t>Garabedian</a:t>
            </a:r>
            <a:r>
              <a:rPr lang="fr-FR" sz="1286" dirty="0"/>
              <a:t> - Pr Françoise Denoyelle</a:t>
            </a:r>
          </a:p>
          <a:p>
            <a:pPr algn="ctr"/>
            <a:endParaRPr lang="fr-FR" sz="1286" dirty="0"/>
          </a:p>
          <a:p>
            <a:r>
              <a:rPr lang="fr-FR" sz="1286" dirty="0"/>
              <a:t>Le DU Audiophonologie de l'enfant est </a:t>
            </a:r>
            <a:r>
              <a:rPr lang="fr-FR" sz="1286" b="1" dirty="0">
                <a:solidFill>
                  <a:schemeClr val="accent4">
                    <a:lumMod val="75000"/>
                  </a:schemeClr>
                </a:solidFill>
              </a:rPr>
              <a:t>complet</a:t>
            </a:r>
            <a:r>
              <a:rPr lang="fr-FR" sz="1286" dirty="0"/>
              <a:t> pour la prochaine session, pour la formation DUB891 à destination des audioprothésistes).</a:t>
            </a:r>
          </a:p>
          <a:p>
            <a:r>
              <a:rPr lang="fr-FR" sz="1286" dirty="0"/>
              <a:t>Les candidatures s’ouvrent chaque année entre juin et octobre.</a:t>
            </a:r>
          </a:p>
          <a:p>
            <a:r>
              <a:rPr lang="fr-FR" sz="1286" dirty="0"/>
              <a:t>Début de la formation en novembre.</a:t>
            </a:r>
          </a:p>
          <a:p>
            <a:endParaRPr lang="fr-FR" sz="1286" dirty="0"/>
          </a:p>
          <a:p>
            <a:pPr algn="ctr"/>
            <a:r>
              <a:rPr lang="fr-FR" sz="1286" dirty="0"/>
              <a:t>Université Paris Cité</a:t>
            </a:r>
          </a:p>
          <a:p>
            <a:endParaRPr lang="fr-FR" sz="1286" dirty="0"/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7C6F57E9-4DD4-B975-5863-A00D7015C524}"/>
              </a:ext>
            </a:extLst>
          </p:cNvPr>
          <p:cNvSpPr/>
          <p:nvPr/>
        </p:nvSpPr>
        <p:spPr>
          <a:xfrm>
            <a:off x="7636371" y="3343136"/>
            <a:ext cx="3649330" cy="2794841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br>
              <a:rPr lang="fr-FR" sz="1286" b="1" dirty="0"/>
            </a:br>
            <a:r>
              <a:rPr lang="fr-FR" sz="1286" b="1" dirty="0"/>
              <a:t>DU Accompagnement spécifique à la scolarisation et aux apprentissages : Trouble des fonctions auditives</a:t>
            </a:r>
            <a:r>
              <a:rPr lang="fr-FR" sz="1286" dirty="0"/>
              <a:t> </a:t>
            </a:r>
          </a:p>
          <a:p>
            <a:pPr algn="ctr"/>
            <a:endParaRPr lang="fr-FR" sz="1286" dirty="0"/>
          </a:p>
          <a:p>
            <a:pPr algn="ctr"/>
            <a:r>
              <a:rPr lang="fr-FR" sz="1286" dirty="0"/>
              <a:t>Anne </a:t>
            </a:r>
            <a:r>
              <a:rPr lang="fr-FR" sz="1286" dirty="0" err="1"/>
              <a:t>Vanvrugghe</a:t>
            </a:r>
            <a:endParaRPr lang="fr-FR" sz="1286" dirty="0"/>
          </a:p>
          <a:p>
            <a:endParaRPr lang="fr-FR" sz="1286" dirty="0"/>
          </a:p>
          <a:p>
            <a:r>
              <a:rPr lang="fr-FR" sz="1286" dirty="0"/>
              <a:t>La période de candidature est ouverte de février à mai. Les inscriptions se font en juin. Renseignements : </a:t>
            </a:r>
            <a:r>
              <a:rPr lang="fr-FR" sz="1286" b="1" u="sng" dirty="0">
                <a:hlinkClick r:id="rId4"/>
              </a:rPr>
              <a:t>celine.klimowitz@insei.fr</a:t>
            </a:r>
            <a:r>
              <a:rPr lang="fr-FR" sz="1286" dirty="0"/>
              <a:t>.</a:t>
            </a:r>
          </a:p>
          <a:p>
            <a:endParaRPr lang="fr-FR" sz="1286" dirty="0"/>
          </a:p>
          <a:p>
            <a:pPr algn="ctr"/>
            <a:r>
              <a:rPr lang="fr-FR" sz="1286" dirty="0"/>
              <a:t>Institut national supérieur de formation et de recherche pour l’éducation inclusive</a:t>
            </a:r>
          </a:p>
          <a:p>
            <a:endParaRPr lang="fr-FR" sz="1286" dirty="0"/>
          </a:p>
          <a:p>
            <a:pPr algn="ctr"/>
            <a:endParaRPr lang="fr-FR" sz="1286" dirty="0"/>
          </a:p>
        </p:txBody>
      </p:sp>
    </p:spTree>
    <p:extLst>
      <p:ext uri="{BB962C8B-B14F-4D97-AF65-F5344CB8AC3E}">
        <p14:creationId xmlns:p14="http://schemas.microsoft.com/office/powerpoint/2010/main" val="177462813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490</Words>
  <Application>Microsoft Office PowerPoint</Application>
  <PresentationFormat>Grand écran</PresentationFormat>
  <Paragraphs>99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Juliette Sabatier</dc:creator>
  <cp:lastModifiedBy>Juliette Sabatier</cp:lastModifiedBy>
  <cp:revision>3</cp:revision>
  <dcterms:created xsi:type="dcterms:W3CDTF">2025-07-25T10:46:08Z</dcterms:created>
  <dcterms:modified xsi:type="dcterms:W3CDTF">2025-07-25T11:03:12Z</dcterms:modified>
</cp:coreProperties>
</file>